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uce Light" panose="020B0604020202020204" charset="0"/>
      <p:regular r:id="rId25"/>
    </p:embeddedFont>
    <p:embeddedFont>
      <p:font typeface="Open Sauce SemiBold" panose="020B0604020202020204" charset="0"/>
      <p:regular r:id="rId26"/>
    </p:embeddedFont>
    <p:embeddedFont>
      <p:font typeface="Open Sauce SemiBold Bold" panose="020B0604020202020204" charset="0"/>
      <p:regular r:id="rId27"/>
    </p:embeddedFont>
    <p:embeddedFont>
      <p:font typeface="Public Sans" panose="020B0604020202020204" charset="0"/>
      <p:regular r:id="rId28"/>
    </p:embeddedFont>
    <p:embeddedFont>
      <p:font typeface="Public Sans Bold" panose="020B0604020202020204" charset="0"/>
      <p:regular r:id="rId29"/>
    </p:embeddedFont>
    <p:embeddedFont>
      <p:font typeface="TT Norms" panose="020B0604020202020204" charset="0"/>
      <p:regular r:id="rId30"/>
    </p:embeddedFont>
    <p:embeddedFont>
      <p:font typeface="TT Norms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0"/>
            <a:ext cx="10014871" cy="10532904"/>
            <a:chOff x="0" y="0"/>
            <a:chExt cx="3387747" cy="3562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87747" cy="3562983"/>
            </a:xfrm>
            <a:custGeom>
              <a:avLst/>
              <a:gdLst/>
              <a:ahLst/>
              <a:cxnLst/>
              <a:rect l="l" t="t" r="r" b="b"/>
              <a:pathLst>
                <a:path w="3387747" h="3562983">
                  <a:moveTo>
                    <a:pt x="0" y="0"/>
                  </a:moveTo>
                  <a:lnTo>
                    <a:pt x="3387747" y="0"/>
                  </a:lnTo>
                  <a:lnTo>
                    <a:pt x="3387747" y="3562983"/>
                  </a:lnTo>
                  <a:lnTo>
                    <a:pt x="0" y="3562983"/>
                  </a:lnTo>
                  <a:close/>
                </a:path>
              </a:pathLst>
            </a:custGeom>
            <a:solidFill>
              <a:srgbClr val="26604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773663" y="1028700"/>
            <a:ext cx="3509173" cy="744963"/>
            <a:chOff x="0" y="0"/>
            <a:chExt cx="4678897" cy="99328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93284" cy="993284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211579" y="244475"/>
              <a:ext cx="346731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Open Sauce Light"/>
                </a:rPr>
                <a:t>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04441" y="904875"/>
            <a:ext cx="6785978" cy="221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01"/>
              </a:lnSpc>
            </a:pPr>
            <a:r>
              <a:rPr lang="en-US" sz="6357">
                <a:solidFill>
                  <a:srgbClr val="FFFFFF"/>
                </a:solidFill>
                <a:latin typeface="Open Sauce SemiBold Bold"/>
              </a:rPr>
              <a:t>IKAT in </a:t>
            </a:r>
          </a:p>
          <a:p>
            <a:pPr>
              <a:lnSpc>
                <a:spcPts val="8901"/>
              </a:lnSpc>
            </a:pPr>
            <a:r>
              <a:rPr lang="en-US" sz="6357">
                <a:solidFill>
                  <a:srgbClr val="FFFFFF"/>
                </a:solidFill>
                <a:latin typeface="Open Sauce SemiBold Bold"/>
              </a:rPr>
              <a:t>Farming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32816" y="4134984"/>
            <a:ext cx="8357603" cy="219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1"/>
              </a:lnSpc>
            </a:pPr>
            <a:r>
              <a:rPr lang="en-US" sz="3158">
                <a:solidFill>
                  <a:srgbClr val="FFFFFF"/>
                </a:solidFill>
                <a:latin typeface="Open Sauce SemiBold"/>
              </a:rPr>
              <a:t>KARAN SINGH PATHANIA     101903072</a:t>
            </a:r>
          </a:p>
          <a:p>
            <a:pPr>
              <a:lnSpc>
                <a:spcPts val="4421"/>
              </a:lnSpc>
            </a:pPr>
            <a:r>
              <a:rPr lang="en-US" sz="3158">
                <a:solidFill>
                  <a:srgbClr val="FFFFFF"/>
                </a:solidFill>
                <a:latin typeface="Open Sauce SemiBold"/>
              </a:rPr>
              <a:t>TARUNVIR SINGH                   101903202</a:t>
            </a:r>
          </a:p>
          <a:p>
            <a:pPr>
              <a:lnSpc>
                <a:spcPts val="4421"/>
              </a:lnSpc>
            </a:pPr>
            <a:r>
              <a:rPr lang="en-US" sz="3158">
                <a:solidFill>
                  <a:srgbClr val="FFFFFF"/>
                </a:solidFill>
                <a:latin typeface="Open Sauce SemiBold"/>
              </a:rPr>
              <a:t>AMRITPAL SINGH                   101903334</a:t>
            </a:r>
          </a:p>
          <a:p>
            <a:pPr>
              <a:lnSpc>
                <a:spcPts val="4421"/>
              </a:lnSpc>
            </a:pPr>
            <a:r>
              <a:rPr lang="en-US" sz="3158">
                <a:solidFill>
                  <a:srgbClr val="FFFFFF"/>
                </a:solidFill>
                <a:latin typeface="Open Sauce SemiBold"/>
              </a:rPr>
              <a:t>INDERPAL SINGH                    101903343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8629" y="7608186"/>
            <a:ext cx="678597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T Norms"/>
              </a:rPr>
              <a:t>Under the Mentorship of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051210" y="8409647"/>
            <a:ext cx="793921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418629" y="8714447"/>
            <a:ext cx="678597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T Norms"/>
              </a:rPr>
              <a:t>DR. ANIL SINGH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11181" y="345387"/>
            <a:ext cx="6794723" cy="2305721"/>
            <a:chOff x="0" y="0"/>
            <a:chExt cx="9059631" cy="3074295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9059631" cy="2067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26"/>
                </a:lnSpc>
              </a:pPr>
              <a:r>
                <a:rPr lang="en-US" sz="10105">
                  <a:solidFill>
                    <a:srgbClr val="526716"/>
                  </a:solidFill>
                  <a:latin typeface="Public Sans Bold"/>
                </a:rPr>
                <a:t>Tools Used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93126"/>
              <a:ext cx="9059631" cy="481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2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1130" y="3925260"/>
            <a:ext cx="4435602" cy="9570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1130" y="5641686"/>
            <a:ext cx="4171871" cy="21390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35599" y="3167405"/>
            <a:ext cx="4745888" cy="202803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78973" y="6229150"/>
            <a:ext cx="4059138" cy="15516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143575" y="3038661"/>
            <a:ext cx="3659109" cy="2730258"/>
          </a:xfrm>
          <a:prstGeom prst="rect">
            <a:avLst/>
          </a:prstGeom>
        </p:spPr>
      </p:pic>
      <p:pic>
        <p:nvPicPr>
          <p:cNvPr id="1026" name="Picture 2" descr="Jupyter, logo Icon in Vector Logo">
            <a:extLst>
              <a:ext uri="{FF2B5EF4-FFF2-40B4-BE49-F238E27FC236}">
                <a16:creationId xmlns:a16="http://schemas.microsoft.com/office/drawing/2014/main" id="{AFA137C2-231D-28F6-D30A-312004577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720" y="6229150"/>
            <a:ext cx="4002818" cy="200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135" r="9786" b="14041"/>
          <a:stretch>
            <a:fillRect/>
          </a:stretch>
        </p:blipFill>
        <p:spPr>
          <a:xfrm>
            <a:off x="371080" y="3189813"/>
            <a:ext cx="5272167" cy="54407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b="8782"/>
          <a:stretch>
            <a:fillRect/>
          </a:stretch>
        </p:blipFill>
        <p:spPr>
          <a:xfrm>
            <a:off x="5831525" y="3713623"/>
            <a:ext cx="6369284" cy="43574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475" r="10282"/>
          <a:stretch>
            <a:fillRect/>
          </a:stretch>
        </p:blipFill>
        <p:spPr>
          <a:xfrm>
            <a:off x="12391308" y="3451718"/>
            <a:ext cx="5743087" cy="4881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760370" y="345387"/>
            <a:ext cx="11502482" cy="2305721"/>
            <a:chOff x="0" y="0"/>
            <a:chExt cx="15336642" cy="3074295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15336642" cy="2067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26"/>
                </a:lnSpc>
              </a:pPr>
              <a:r>
                <a:rPr lang="en-US" sz="10105">
                  <a:solidFill>
                    <a:srgbClr val="526716"/>
                  </a:solidFill>
                  <a:latin typeface="Public Sans Bold"/>
                </a:rPr>
                <a:t>Hardware Model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93126"/>
              <a:ext cx="15336642" cy="481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20" r="3120"/>
          <a:stretch>
            <a:fillRect/>
          </a:stretch>
        </p:blipFill>
        <p:spPr>
          <a:xfrm>
            <a:off x="798626" y="2580649"/>
            <a:ext cx="6978089" cy="33872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72800" y="2580649"/>
            <a:ext cx="6180442" cy="37217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2843" y="6302413"/>
            <a:ext cx="7115620" cy="37539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26104" y="6587896"/>
            <a:ext cx="6220225" cy="318294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703333" y="274928"/>
            <a:ext cx="11779406" cy="2305721"/>
            <a:chOff x="0" y="0"/>
            <a:chExt cx="15705874" cy="307429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15705874" cy="2067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26"/>
                </a:lnSpc>
              </a:pPr>
              <a:r>
                <a:rPr lang="en-US" sz="10105">
                  <a:solidFill>
                    <a:srgbClr val="526716"/>
                  </a:solidFill>
                  <a:latin typeface="Public Sans Bold"/>
                </a:rPr>
                <a:t>Software Model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593126"/>
              <a:ext cx="15705874" cy="481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0235" y="2351739"/>
            <a:ext cx="8274582" cy="63137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2724" y="2351739"/>
            <a:ext cx="8178198" cy="646054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736012" y="481436"/>
            <a:ext cx="8815976" cy="2977955"/>
            <a:chOff x="0" y="0"/>
            <a:chExt cx="11754634" cy="397060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754634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526716"/>
                  </a:solidFill>
                  <a:latin typeface="Public Sans Bold"/>
                </a:rPr>
                <a:t>Flow chart &amp; Design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95500"/>
              <a:ext cx="11754634" cy="1175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53488" y="9147296"/>
            <a:ext cx="3048076" cy="1139704"/>
            <a:chOff x="0" y="0"/>
            <a:chExt cx="4064102" cy="1519605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4064102" cy="568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6"/>
                </a:lnSpc>
              </a:pPr>
              <a:r>
                <a:rPr lang="en-US" sz="2755">
                  <a:solidFill>
                    <a:srgbClr val="526716"/>
                  </a:solidFill>
                  <a:latin typeface="Public Sans Bold"/>
                </a:rPr>
                <a:t>Dataflow diagram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65995"/>
              <a:ext cx="4064102" cy="453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17973" y="9147296"/>
            <a:ext cx="1967701" cy="1139704"/>
            <a:chOff x="0" y="0"/>
            <a:chExt cx="2623601" cy="151960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2623601" cy="568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6"/>
                </a:lnSpc>
              </a:pPr>
              <a:r>
                <a:rPr lang="en-US" sz="2755">
                  <a:solidFill>
                    <a:srgbClr val="526716"/>
                  </a:solidFill>
                  <a:latin typeface="Public Sans Bold"/>
                </a:rPr>
                <a:t>ER diagram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65995"/>
              <a:ext cx="2623601" cy="453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64823" y="504922"/>
            <a:ext cx="11094159" cy="2977955"/>
            <a:chOff x="0" y="0"/>
            <a:chExt cx="14792212" cy="397060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4792212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526716"/>
                  </a:solidFill>
                  <a:latin typeface="Public Sans Bold"/>
                </a:rPr>
                <a:t>Algorithms &amp; Techniques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795500"/>
              <a:ext cx="14792212" cy="1175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20053" y="1746250"/>
            <a:ext cx="5788328" cy="4413278"/>
            <a:chOff x="0" y="0"/>
            <a:chExt cx="7717771" cy="588437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7717771" cy="638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11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89426"/>
              <a:ext cx="7717771" cy="4594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>
                  <a:solidFill>
                    <a:srgbClr val="000000"/>
                  </a:solidFill>
                  <a:latin typeface="Public Sans"/>
                </a:rPr>
                <a:t>  Algorithms</a:t>
              </a:r>
            </a:p>
            <a:p>
              <a:pPr>
                <a:lnSpc>
                  <a:spcPts val="3919"/>
                </a:lnSpc>
              </a:pPr>
              <a:endParaRPr lang="en-US" sz="5600">
                <a:solidFill>
                  <a:srgbClr val="000000"/>
                </a:solidFill>
                <a:latin typeface="Public Sans"/>
              </a:endParaRPr>
            </a:p>
            <a:p>
              <a:pPr marL="603439" lvl="1" indent="-301720">
                <a:lnSpc>
                  <a:spcPts val="3912"/>
                </a:lnSpc>
                <a:buFont typeface="Arial"/>
                <a:buChar char="•"/>
              </a:pPr>
              <a:r>
                <a:rPr lang="en-US" sz="2794">
                  <a:solidFill>
                    <a:srgbClr val="000000"/>
                  </a:solidFill>
                  <a:latin typeface="Public Sans"/>
                </a:rPr>
                <a:t>Convolutional Neural Network</a:t>
              </a:r>
            </a:p>
            <a:p>
              <a:pPr marL="603439" lvl="1" indent="-301720">
                <a:lnSpc>
                  <a:spcPts val="3912"/>
                </a:lnSpc>
                <a:buFont typeface="Arial"/>
                <a:buChar char="•"/>
              </a:pPr>
              <a:r>
                <a:rPr lang="en-US" sz="2794">
                  <a:solidFill>
                    <a:srgbClr val="000000"/>
                  </a:solidFill>
                  <a:latin typeface="Public Sans"/>
                </a:rPr>
                <a:t>Extreme Gradient Boosting</a:t>
              </a:r>
            </a:p>
            <a:p>
              <a:pPr marL="603439" lvl="1" indent="-301720">
                <a:lnSpc>
                  <a:spcPts val="3912"/>
                </a:lnSpc>
                <a:buFont typeface="Arial"/>
                <a:buChar char="•"/>
              </a:pPr>
              <a:r>
                <a:rPr lang="en-US" sz="2794">
                  <a:solidFill>
                    <a:srgbClr val="000000"/>
                  </a:solidFill>
                  <a:latin typeface="Public Sans"/>
                </a:rPr>
                <a:t>K-Nearest Neighbor</a:t>
              </a:r>
            </a:p>
            <a:p>
              <a:pPr marL="603439" lvl="1" indent="-301720" algn="l">
                <a:lnSpc>
                  <a:spcPts val="3912"/>
                </a:lnSpc>
                <a:buFont typeface="Arial"/>
                <a:buChar char="•"/>
              </a:pPr>
              <a:r>
                <a:rPr lang="en-US" sz="2794">
                  <a:solidFill>
                    <a:srgbClr val="000000"/>
                  </a:solidFill>
                  <a:latin typeface="Public Sans"/>
                </a:rPr>
                <a:t>Random Forest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28604" y="1746250"/>
            <a:ext cx="8183944" cy="5403878"/>
            <a:chOff x="0" y="0"/>
            <a:chExt cx="10911925" cy="7205170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0911925" cy="638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11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89426"/>
              <a:ext cx="10911925" cy="591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>
                  <a:solidFill>
                    <a:srgbClr val="000000"/>
                  </a:solidFill>
                  <a:latin typeface="Public Sans"/>
                </a:rPr>
                <a:t>  Language &amp; Libraries</a:t>
              </a:r>
            </a:p>
            <a:p>
              <a:pPr>
                <a:lnSpc>
                  <a:spcPts val="3919"/>
                </a:lnSpc>
              </a:pPr>
              <a:endParaRPr lang="en-US" sz="5600">
                <a:solidFill>
                  <a:srgbClr val="000000"/>
                </a:solidFill>
                <a:latin typeface="Public Sans"/>
              </a:endParaRPr>
            </a:p>
            <a:p>
              <a:pPr marL="603439" lvl="1" indent="-301720">
                <a:lnSpc>
                  <a:spcPts val="3912"/>
                </a:lnSpc>
                <a:buFont typeface="Arial"/>
                <a:buChar char="•"/>
              </a:pPr>
              <a:r>
                <a:rPr lang="en-US" sz="2794">
                  <a:solidFill>
                    <a:srgbClr val="000000"/>
                  </a:solidFill>
                  <a:latin typeface="Public Sans"/>
                </a:rPr>
                <a:t>Python</a:t>
              </a:r>
            </a:p>
            <a:p>
              <a:pPr marL="603439" lvl="1" indent="-301720">
                <a:lnSpc>
                  <a:spcPts val="3912"/>
                </a:lnSpc>
                <a:buFont typeface="Arial"/>
                <a:buChar char="•"/>
              </a:pPr>
              <a:r>
                <a:rPr lang="en-US" sz="2794">
                  <a:solidFill>
                    <a:srgbClr val="000000"/>
                  </a:solidFill>
                  <a:latin typeface="Public Sans"/>
                </a:rPr>
                <a:t>Javascript</a:t>
              </a:r>
            </a:p>
            <a:p>
              <a:pPr marL="603439" lvl="1" indent="-301720">
                <a:lnSpc>
                  <a:spcPts val="3912"/>
                </a:lnSpc>
                <a:buFont typeface="Arial"/>
                <a:buChar char="•"/>
              </a:pPr>
              <a:r>
                <a:rPr lang="en-US" sz="2794">
                  <a:solidFill>
                    <a:srgbClr val="000000"/>
                  </a:solidFill>
                  <a:latin typeface="Public Sans"/>
                </a:rPr>
                <a:t>Nvidia Rapids</a:t>
              </a:r>
            </a:p>
            <a:p>
              <a:pPr marL="603439" lvl="1" indent="-301720">
                <a:lnSpc>
                  <a:spcPts val="3912"/>
                </a:lnSpc>
                <a:buFont typeface="Arial"/>
                <a:buChar char="•"/>
              </a:pPr>
              <a:r>
                <a:rPr lang="en-US" sz="2794">
                  <a:solidFill>
                    <a:srgbClr val="000000"/>
                  </a:solidFill>
                  <a:latin typeface="Public Sans"/>
                </a:rPr>
                <a:t>Tensorflow</a:t>
              </a:r>
            </a:p>
            <a:p>
              <a:pPr marL="603439" lvl="1" indent="-301720">
                <a:lnSpc>
                  <a:spcPts val="3912"/>
                </a:lnSpc>
                <a:buFont typeface="Arial"/>
                <a:buChar char="•"/>
              </a:pPr>
              <a:r>
                <a:rPr lang="en-US" sz="2794">
                  <a:solidFill>
                    <a:srgbClr val="000000"/>
                  </a:solidFill>
                  <a:latin typeface="Public Sans"/>
                </a:rPr>
                <a:t>Scikit-learn</a:t>
              </a:r>
            </a:p>
            <a:p>
              <a:pPr marL="603439" lvl="1" indent="-301720" algn="l">
                <a:lnSpc>
                  <a:spcPts val="3912"/>
                </a:lnSpc>
                <a:buFont typeface="Arial"/>
                <a:buChar char="•"/>
              </a:pPr>
              <a:r>
                <a:rPr lang="en-US" sz="2794">
                  <a:solidFill>
                    <a:srgbClr val="000000"/>
                  </a:solidFill>
                  <a:latin typeface="Public Sans"/>
                </a:rPr>
                <a:t>Arduino Library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0209" y="434463"/>
            <a:ext cx="14687582" cy="2977955"/>
            <a:chOff x="0" y="0"/>
            <a:chExt cx="19583443" cy="397060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9583443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526716"/>
                  </a:solidFill>
                  <a:latin typeface="Public Sans Bold"/>
                </a:rPr>
                <a:t>Professional &amp; Technical learning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795500"/>
              <a:ext cx="19583443" cy="1175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19029" y="2677102"/>
            <a:ext cx="10325100" cy="585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08"/>
              </a:lnSpc>
            </a:pPr>
            <a:r>
              <a:rPr lang="en-US" sz="5622">
                <a:solidFill>
                  <a:srgbClr val="000000"/>
                </a:solidFill>
                <a:latin typeface="TT Norms"/>
              </a:rPr>
              <a:t>        </a:t>
            </a:r>
            <a:r>
              <a:rPr lang="en-US" sz="5622">
                <a:solidFill>
                  <a:srgbClr val="000000"/>
                </a:solidFill>
                <a:latin typeface="TT Norms Bold"/>
              </a:rPr>
              <a:t>Technical Learning</a:t>
            </a:r>
          </a:p>
          <a:p>
            <a:pPr>
              <a:lnSpc>
                <a:spcPts val="5618"/>
              </a:lnSpc>
            </a:pPr>
            <a:endParaRPr lang="en-US" sz="5622">
              <a:solidFill>
                <a:srgbClr val="000000"/>
              </a:solidFill>
              <a:latin typeface="TT Norms Bold"/>
            </a:endParaRPr>
          </a:p>
          <a:p>
            <a:pPr marL="933153" lvl="1" indent="-466576" algn="just">
              <a:lnSpc>
                <a:spcPts val="5618"/>
              </a:lnSpc>
              <a:buFont typeface="Arial"/>
              <a:buChar char="•"/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Learnt to find best fit algorithm</a:t>
            </a:r>
          </a:p>
          <a:p>
            <a:pPr algn="just">
              <a:lnSpc>
                <a:spcPts val="5618"/>
              </a:lnSpc>
            </a:pPr>
            <a:endParaRPr lang="en-US" sz="4322">
              <a:solidFill>
                <a:srgbClr val="000000"/>
              </a:solidFill>
              <a:latin typeface="TT Norms"/>
            </a:endParaRPr>
          </a:p>
          <a:p>
            <a:pPr marL="933153" lvl="1" indent="-466576" algn="just">
              <a:lnSpc>
                <a:spcPts val="5618"/>
              </a:lnSpc>
              <a:buFont typeface="Arial"/>
              <a:buChar char="•"/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Deployment of AI model</a:t>
            </a:r>
          </a:p>
          <a:p>
            <a:pPr algn="just">
              <a:lnSpc>
                <a:spcPts val="5618"/>
              </a:lnSpc>
            </a:pPr>
            <a:endParaRPr lang="en-US" sz="4322">
              <a:solidFill>
                <a:srgbClr val="000000"/>
              </a:solidFill>
              <a:latin typeface="TT Norms"/>
            </a:endParaRPr>
          </a:p>
          <a:p>
            <a:pPr marL="933153" lvl="1" indent="-466576" algn="just">
              <a:lnSpc>
                <a:spcPts val="5618"/>
              </a:lnSpc>
              <a:buFont typeface="Arial"/>
              <a:buChar char="•"/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Hardware and Software </a:t>
            </a:r>
          </a:p>
          <a:p>
            <a:pPr algn="just">
              <a:lnSpc>
                <a:spcPts val="5618"/>
              </a:lnSpc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        Integration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455646" y="2677102"/>
            <a:ext cx="9794437" cy="514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622">
                <a:solidFill>
                  <a:srgbClr val="000000"/>
                </a:solidFill>
                <a:latin typeface="TT Norms Bold"/>
              </a:rPr>
              <a:t>Professional Learning</a:t>
            </a:r>
          </a:p>
          <a:p>
            <a:pPr>
              <a:lnSpc>
                <a:spcPts val="5618"/>
              </a:lnSpc>
            </a:pPr>
            <a:endParaRPr lang="en-US" sz="5622">
              <a:solidFill>
                <a:srgbClr val="000000"/>
              </a:solidFill>
              <a:latin typeface="TT Norms Bold"/>
            </a:endParaRPr>
          </a:p>
          <a:p>
            <a:pPr marL="933153" lvl="1" indent="-466576" algn="just">
              <a:lnSpc>
                <a:spcPts val="5618"/>
              </a:lnSpc>
              <a:buFont typeface="Arial"/>
              <a:buChar char="•"/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Detail analysis of research paper</a:t>
            </a:r>
          </a:p>
          <a:p>
            <a:pPr algn="just">
              <a:lnSpc>
                <a:spcPts val="5618"/>
              </a:lnSpc>
            </a:pPr>
            <a:endParaRPr lang="en-US" sz="4322">
              <a:solidFill>
                <a:srgbClr val="000000"/>
              </a:solidFill>
              <a:latin typeface="TT Norms"/>
            </a:endParaRPr>
          </a:p>
          <a:p>
            <a:pPr marL="933153" lvl="1" indent="-466576" algn="just">
              <a:lnSpc>
                <a:spcPts val="5618"/>
              </a:lnSpc>
              <a:buFont typeface="Arial"/>
              <a:buChar char="•"/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Problem solving</a:t>
            </a:r>
          </a:p>
          <a:p>
            <a:pPr algn="just">
              <a:lnSpc>
                <a:spcPts val="5618"/>
              </a:lnSpc>
            </a:pPr>
            <a:endParaRPr lang="en-US" sz="4322">
              <a:solidFill>
                <a:srgbClr val="000000"/>
              </a:solidFill>
              <a:latin typeface="TT Norms"/>
            </a:endParaRPr>
          </a:p>
          <a:p>
            <a:pPr marL="933153" lvl="1" indent="-466576" algn="just">
              <a:lnSpc>
                <a:spcPts val="5618"/>
              </a:lnSpc>
              <a:buFont typeface="Arial"/>
              <a:buChar char="•"/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Essence of coordinated team work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94" t="6604" r="2184"/>
          <a:stretch>
            <a:fillRect/>
          </a:stretch>
        </p:blipFill>
        <p:spPr>
          <a:xfrm>
            <a:off x="2509802" y="1993900"/>
            <a:ext cx="13268397" cy="76303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9490" y="1984375"/>
            <a:ext cx="5788328" cy="48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1"/>
              </a:lnSpc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5886847" y="364004"/>
            <a:ext cx="6514306" cy="2977955"/>
            <a:chOff x="0" y="0"/>
            <a:chExt cx="8685741" cy="397060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685741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526716"/>
                  </a:solidFill>
                  <a:latin typeface="Public Sans Bold"/>
                </a:rPr>
                <a:t>Individual Role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795500"/>
              <a:ext cx="8685741" cy="1175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7816" b="23929"/>
          <a:stretch>
            <a:fillRect/>
          </a:stretch>
        </p:blipFill>
        <p:spPr>
          <a:xfrm>
            <a:off x="0" y="6842359"/>
            <a:ext cx="18288000" cy="344464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440605" y="434463"/>
            <a:ext cx="7406790" cy="2977955"/>
            <a:chOff x="0" y="0"/>
            <a:chExt cx="9875720" cy="397060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987572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526716"/>
                  </a:solidFill>
                  <a:latin typeface="Public Sans Bold"/>
                </a:rPr>
                <a:t>Work Completed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795500"/>
              <a:ext cx="9875720" cy="1175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87381" y="2256687"/>
            <a:ext cx="6974497" cy="545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7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9718367" y="910709"/>
            <a:ext cx="7540933" cy="5003420"/>
            <a:chOff x="0" y="0"/>
            <a:chExt cx="10054578" cy="6671226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054578" cy="76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2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05759"/>
              <a:ext cx="10054578" cy="5065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73"/>
                </a:lnSpc>
              </a:pPr>
              <a:r>
                <a:rPr lang="en-US" sz="4337">
                  <a:solidFill>
                    <a:srgbClr val="000000"/>
                  </a:solidFill>
                  <a:latin typeface="Public Sans"/>
                </a:rPr>
                <a:t>  </a:t>
              </a:r>
            </a:p>
            <a:p>
              <a:pPr marL="936571" lvl="1" indent="-468286">
                <a:lnSpc>
                  <a:spcPts val="6073"/>
                </a:lnSpc>
                <a:buFont typeface="Arial"/>
                <a:buChar char="•"/>
              </a:pPr>
              <a:r>
                <a:rPr lang="en-US" sz="4337">
                  <a:solidFill>
                    <a:srgbClr val="000000"/>
                  </a:solidFill>
                  <a:latin typeface="Public Sans"/>
                </a:rPr>
                <a:t>Soil Features Detection </a:t>
              </a:r>
            </a:p>
            <a:p>
              <a:pPr>
                <a:lnSpc>
                  <a:spcPts val="6073"/>
                </a:lnSpc>
              </a:pPr>
              <a:endParaRPr lang="en-US" sz="4337">
                <a:solidFill>
                  <a:srgbClr val="000000"/>
                </a:solidFill>
                <a:latin typeface="Public Sans"/>
              </a:endParaRPr>
            </a:p>
            <a:p>
              <a:pPr marL="936571" lvl="1" indent="-468286">
                <a:lnSpc>
                  <a:spcPts val="6073"/>
                </a:lnSpc>
                <a:buFont typeface="Arial"/>
                <a:buChar char="•"/>
              </a:pPr>
              <a:r>
                <a:rPr lang="en-US" sz="4337">
                  <a:solidFill>
                    <a:srgbClr val="000000"/>
                  </a:solidFill>
                  <a:latin typeface="Public Sans"/>
                </a:rPr>
                <a:t>Plant Disease Detection</a:t>
              </a:r>
            </a:p>
            <a:p>
              <a:pPr algn="l">
                <a:lnSpc>
                  <a:spcPts val="6073"/>
                </a:lnSpc>
              </a:pPr>
              <a:endParaRPr lang="en-US" sz="4337">
                <a:solidFill>
                  <a:srgbClr val="000000"/>
                </a:solidFill>
                <a:latin typeface="Public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17317" y="825632"/>
            <a:ext cx="7540933" cy="5772418"/>
            <a:chOff x="0" y="0"/>
            <a:chExt cx="10054578" cy="769655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0054578" cy="76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2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05759"/>
              <a:ext cx="10054578" cy="609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73"/>
                </a:lnSpc>
              </a:pPr>
              <a:r>
                <a:rPr lang="en-US" sz="4337">
                  <a:solidFill>
                    <a:srgbClr val="000000"/>
                  </a:solidFill>
                  <a:latin typeface="Public Sans"/>
                </a:rPr>
                <a:t>  </a:t>
              </a:r>
            </a:p>
            <a:p>
              <a:pPr marL="936571" lvl="1" indent="-468286">
                <a:lnSpc>
                  <a:spcPts val="6073"/>
                </a:lnSpc>
                <a:buFont typeface="Arial"/>
                <a:buChar char="•"/>
              </a:pPr>
              <a:r>
                <a:rPr lang="en-US" sz="4337">
                  <a:solidFill>
                    <a:srgbClr val="000000"/>
                  </a:solidFill>
                  <a:latin typeface="Public Sans"/>
                </a:rPr>
                <a:t>Web App</a:t>
              </a:r>
            </a:p>
            <a:p>
              <a:pPr>
                <a:lnSpc>
                  <a:spcPts val="6073"/>
                </a:lnSpc>
              </a:pPr>
              <a:endParaRPr lang="en-US" sz="4337">
                <a:solidFill>
                  <a:srgbClr val="000000"/>
                </a:solidFill>
                <a:latin typeface="Public Sans"/>
              </a:endParaRPr>
            </a:p>
            <a:p>
              <a:pPr marL="936571" lvl="1" indent="-468286">
                <a:lnSpc>
                  <a:spcPts val="6073"/>
                </a:lnSpc>
                <a:buFont typeface="Arial"/>
                <a:buChar char="•"/>
              </a:pPr>
              <a:r>
                <a:rPr lang="en-US" sz="4337">
                  <a:solidFill>
                    <a:srgbClr val="000000"/>
                  </a:solidFill>
                  <a:latin typeface="Public Sans"/>
                </a:rPr>
                <a:t>Crop Recommendation System</a:t>
              </a:r>
            </a:p>
            <a:p>
              <a:pPr algn="l">
                <a:lnSpc>
                  <a:spcPts val="6073"/>
                </a:lnSpc>
              </a:pPr>
              <a:endParaRPr lang="en-US" sz="4337">
                <a:solidFill>
                  <a:srgbClr val="000000"/>
                </a:solidFill>
                <a:latin typeface="Public Sa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028" r="18028"/>
          <a:stretch>
            <a:fillRect/>
          </a:stretch>
        </p:blipFill>
        <p:spPr>
          <a:xfrm>
            <a:off x="0" y="2710766"/>
            <a:ext cx="9688828" cy="757623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215657" y="504922"/>
            <a:ext cx="5856686" cy="2977955"/>
            <a:chOff x="0" y="0"/>
            <a:chExt cx="7808915" cy="397060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7808915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526716"/>
                  </a:solidFill>
                  <a:latin typeface="Public Sans Bold"/>
                </a:rPr>
                <a:t>Future Scope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795500"/>
              <a:ext cx="7808915" cy="1175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2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07185" y="2672666"/>
            <a:ext cx="7878580" cy="630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3153" lvl="1" indent="-466577">
              <a:lnSpc>
                <a:spcPts val="5618"/>
              </a:lnSpc>
              <a:buFont typeface="Arial"/>
              <a:buChar char="•"/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Increasing Accuracy</a:t>
            </a:r>
          </a:p>
          <a:p>
            <a:pPr>
              <a:lnSpc>
                <a:spcPts val="5618"/>
              </a:lnSpc>
            </a:pPr>
            <a:endParaRPr lang="en-US" sz="4322">
              <a:solidFill>
                <a:srgbClr val="000000"/>
              </a:solidFill>
              <a:latin typeface="TT Norms"/>
            </a:endParaRPr>
          </a:p>
          <a:p>
            <a:pPr marL="933153" lvl="1" indent="-466577">
              <a:lnSpc>
                <a:spcPts val="5618"/>
              </a:lnSpc>
              <a:buFont typeface="Arial"/>
              <a:buChar char="•"/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Integrate all applications</a:t>
            </a:r>
          </a:p>
          <a:p>
            <a:pPr>
              <a:lnSpc>
                <a:spcPts val="5618"/>
              </a:lnSpc>
            </a:pPr>
            <a:endParaRPr lang="en-US" sz="4322">
              <a:solidFill>
                <a:srgbClr val="000000"/>
              </a:solidFill>
              <a:latin typeface="TT Norms"/>
            </a:endParaRPr>
          </a:p>
          <a:p>
            <a:pPr marL="933153" lvl="1" indent="-466577">
              <a:lnSpc>
                <a:spcPts val="5618"/>
              </a:lnSpc>
              <a:buFont typeface="Arial"/>
              <a:buChar char="•"/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Robot car for collecting data</a:t>
            </a:r>
          </a:p>
          <a:p>
            <a:pPr>
              <a:lnSpc>
                <a:spcPts val="5618"/>
              </a:lnSpc>
            </a:pPr>
            <a:endParaRPr lang="en-US" sz="4322">
              <a:solidFill>
                <a:srgbClr val="000000"/>
              </a:solidFill>
              <a:latin typeface="TT Norms"/>
            </a:endParaRPr>
          </a:p>
          <a:p>
            <a:pPr marL="933153" lvl="1" indent="-466577">
              <a:lnSpc>
                <a:spcPts val="5618"/>
              </a:lnSpc>
              <a:buFont typeface="Arial"/>
              <a:buChar char="•"/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Providing alert system</a:t>
            </a:r>
          </a:p>
          <a:p>
            <a:pPr>
              <a:lnSpc>
                <a:spcPts val="5618"/>
              </a:lnSpc>
            </a:pPr>
            <a:endParaRPr lang="en-US" sz="4322">
              <a:solidFill>
                <a:srgbClr val="000000"/>
              </a:solidFill>
              <a:latin typeface="TT Norms"/>
            </a:endParaRPr>
          </a:p>
          <a:p>
            <a:pPr marL="933153" lvl="1" indent="-466577">
              <a:lnSpc>
                <a:spcPts val="5618"/>
              </a:lnSpc>
              <a:buFont typeface="Arial"/>
              <a:buChar char="•"/>
            </a:pPr>
            <a:r>
              <a:rPr lang="en-US" sz="4322">
                <a:solidFill>
                  <a:srgbClr val="000000"/>
                </a:solidFill>
                <a:latin typeface="TT Norms"/>
              </a:rPr>
              <a:t>Fruit Ripening Detection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91820" y="3617173"/>
            <a:ext cx="8504360" cy="7719063"/>
            <a:chOff x="0" y="0"/>
            <a:chExt cx="11339146" cy="10292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1339146" cy="554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366"/>
                </a:lnSpc>
              </a:pPr>
              <a:r>
                <a:rPr lang="en-US" sz="13638">
                  <a:solidFill>
                    <a:srgbClr val="526716"/>
                  </a:solidFill>
                  <a:latin typeface="Public Sans Bold"/>
                </a:rPr>
                <a:t>Thank you</a:t>
              </a:r>
            </a:p>
            <a:p>
              <a:pPr algn="ctr">
                <a:lnSpc>
                  <a:spcPts val="16366"/>
                </a:lnSpc>
              </a:pPr>
              <a:r>
                <a:rPr lang="en-US" sz="13638">
                  <a:solidFill>
                    <a:srgbClr val="526716"/>
                  </a:solidFill>
                  <a:latin typeface="Public Sans Bold"/>
                </a:rPr>
                <a:t> 😊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092102"/>
              <a:ext cx="11339146" cy="2199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87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354" y="389476"/>
            <a:ext cx="5514081" cy="3833290"/>
            <a:chOff x="0" y="0"/>
            <a:chExt cx="7352108" cy="5111054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7352108" cy="360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>
                  <a:solidFill>
                    <a:srgbClr val="526716"/>
                  </a:solidFill>
                  <a:latin typeface="Public Sans"/>
                </a:rPr>
                <a:t>Table of Contents: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93504"/>
              <a:ext cx="7352108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 </a:t>
              </a: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158306" y="634993"/>
          <a:ext cx="8427441" cy="21387408"/>
        </p:xfrm>
        <a:graphic>
          <a:graphicData uri="http://schemas.openxmlformats.org/drawingml/2006/table">
            <a:tbl>
              <a:tblPr/>
              <a:tblGrid>
                <a:gridCol w="162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1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33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01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Background of Project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02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Scope &amp; Utility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03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Objectives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04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Literature Survey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05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Architecture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06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Tools Used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07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Hardware Model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08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Software Model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6334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09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Flowchart &amp; Design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576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07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Hardware Model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032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05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Architecture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9560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06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Tools Used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560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07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Hardware</a:t>
                      </a:r>
                      <a:endParaRPr lang="en-US" sz="1100"/>
                    </a:p>
                  </a:txBody>
                  <a:tcPr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354" y="389476"/>
            <a:ext cx="5514081" cy="3833290"/>
            <a:chOff x="0" y="0"/>
            <a:chExt cx="7352108" cy="5111054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7352108" cy="360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>
                  <a:solidFill>
                    <a:srgbClr val="526716"/>
                  </a:solidFill>
                  <a:latin typeface="Public Sans"/>
                </a:rPr>
                <a:t>Table of Contents: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93504"/>
              <a:ext cx="7352108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Public Sans Bold"/>
                </a:rPr>
                <a:t> </a:t>
              </a: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056252" y="2492368"/>
          <a:ext cx="8427441" cy="6984206"/>
        </p:xfrm>
        <a:graphic>
          <a:graphicData uri="http://schemas.openxmlformats.org/drawingml/2006/table">
            <a:tbl>
              <a:tblPr/>
              <a:tblGrid>
                <a:gridCol w="162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1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602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09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Flowchart &amp; Design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6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10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Algorithms &amp;Techniques 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6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11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Professional &amp; Technical Learning 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36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12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Individual Roles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36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13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Work Completed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36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800">
                          <a:solidFill>
                            <a:srgbClr val="526716"/>
                          </a:solidFill>
                          <a:latin typeface="Public Sans"/>
                        </a:rPr>
                        <a:t>14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Public Sans"/>
                        </a:rPr>
                        <a:t>Future Scope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267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73499"/>
            <a:ext cx="5420984" cy="206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6"/>
              </a:lnSpc>
            </a:pPr>
            <a:r>
              <a:rPr lang="en-US" sz="7260">
                <a:solidFill>
                  <a:srgbClr val="526716"/>
                </a:solidFill>
                <a:latin typeface="Public Sans"/>
              </a:rPr>
              <a:t>Background of 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455039" y="3722940"/>
            <a:ext cx="8572289" cy="1249278"/>
            <a:chOff x="0" y="-19050"/>
            <a:chExt cx="11429719" cy="1665704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11429719" cy="52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30249"/>
              <a:ext cx="11429719" cy="916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Public Sans"/>
                </a:rPr>
                <a:t>Sustained progress in agriculture cannot be achieved unless and until more than half of the cropped area is brought under assured irrigation.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55039" y="1602062"/>
            <a:ext cx="8572289" cy="1249278"/>
            <a:chOff x="0" y="-19050"/>
            <a:chExt cx="11429719" cy="1665702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11429719" cy="52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526716"/>
                  </a:solidFill>
                  <a:latin typeface="Public Sans"/>
                </a:rPr>
                <a:t>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30248"/>
              <a:ext cx="11429719" cy="916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Public Sans"/>
                </a:rPr>
                <a:t>Involvement of technology in farming to increase productivity, as it is the backbone of Indian economy.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5039" y="5277436"/>
            <a:ext cx="8572289" cy="1597025"/>
            <a:chOff x="0" y="0"/>
            <a:chExt cx="11429719" cy="21293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11429719" cy="52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30250"/>
              <a:ext cx="11429719" cy="1399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ublic Sans"/>
                </a:rPr>
                <a:t>•Building a holistic solution which could address to the needs of Indian Farmers.</a:t>
              </a:r>
            </a:p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000000"/>
                </a:solidFill>
                <a:latin typeface="Public Sans"/>
              </a:endParaR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58481" y="4230212"/>
            <a:ext cx="807886" cy="6110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024974" y="2348493"/>
            <a:ext cx="807886" cy="6565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58481" y="5770421"/>
            <a:ext cx="774379" cy="611055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8455039" y="6695527"/>
            <a:ext cx="8572289" cy="1597025"/>
            <a:chOff x="0" y="0"/>
            <a:chExt cx="11429719" cy="21293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11429719" cy="52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30250"/>
              <a:ext cx="11429719" cy="1399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ublic Sans"/>
                </a:rPr>
                <a:t>•Detecting the plant diseases and ripeness of fruits using advanced machine learning models .   </a:t>
              </a:r>
            </a:p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lang="en-US" sz="2000">
                <a:solidFill>
                  <a:srgbClr val="000000"/>
                </a:solidFill>
                <a:latin typeface="Public Sans"/>
              </a:endParaRP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58481" y="7314926"/>
            <a:ext cx="807886" cy="611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95" r="895"/>
          <a:stretch>
            <a:fillRect/>
          </a:stretch>
        </p:blipFill>
        <p:spPr>
          <a:xfrm>
            <a:off x="0" y="3601520"/>
            <a:ext cx="7770773" cy="527502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25569" y="6028537"/>
            <a:ext cx="381297" cy="381297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26716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25569" y="7224658"/>
            <a:ext cx="381297" cy="381297"/>
            <a:chOff x="-2540" y="-254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2671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525569" y="3636296"/>
            <a:ext cx="381297" cy="381297"/>
            <a:chOff x="0" y="0"/>
            <a:chExt cx="508396" cy="508396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508396" cy="508396"/>
              <a:chOff x="-2540" y="-2540"/>
              <a:chExt cx="6355080" cy="63550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26716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91282" y="91282"/>
              <a:ext cx="325831" cy="325831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9525569" y="4832417"/>
            <a:ext cx="381297" cy="381297"/>
            <a:chOff x="0" y="0"/>
            <a:chExt cx="508396" cy="508396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508396" cy="508396"/>
              <a:chOff x="-2540" y="-2540"/>
              <a:chExt cx="6355080" cy="63550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526716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91282" y="91282"/>
              <a:ext cx="325831" cy="325831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7" name="AutoShape 17"/>
          <p:cNvSpPr/>
          <p:nvPr/>
        </p:nvSpPr>
        <p:spPr>
          <a:xfrm>
            <a:off x="9525569" y="4420242"/>
            <a:ext cx="7361614" cy="0"/>
          </a:xfrm>
          <a:prstGeom prst="line">
            <a:avLst/>
          </a:prstGeom>
          <a:ln w="9525" cap="rnd">
            <a:solidFill>
              <a:srgbClr val="526716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9525569" y="5616363"/>
            <a:ext cx="7361614" cy="0"/>
          </a:xfrm>
          <a:prstGeom prst="line">
            <a:avLst/>
          </a:prstGeom>
          <a:ln w="9525" cap="rnd">
            <a:solidFill>
              <a:srgbClr val="526716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9525569" y="6812484"/>
            <a:ext cx="7361614" cy="0"/>
          </a:xfrm>
          <a:prstGeom prst="line">
            <a:avLst/>
          </a:prstGeom>
          <a:ln w="9525" cap="rnd">
            <a:solidFill>
              <a:srgbClr val="526716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9525569" y="8008604"/>
            <a:ext cx="7361614" cy="0"/>
          </a:xfrm>
          <a:prstGeom prst="line">
            <a:avLst/>
          </a:prstGeom>
          <a:ln w="9525" cap="rnd">
            <a:solidFill>
              <a:srgbClr val="526716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779177" y="1018657"/>
            <a:ext cx="13992596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526716"/>
                </a:solidFill>
                <a:latin typeface="Public Sans"/>
              </a:rPr>
              <a:t>Scope and Utility of the Project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91181" y="3580882"/>
            <a:ext cx="687558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526716"/>
                </a:solidFill>
                <a:latin typeface="Public Sans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54989" y="3622157"/>
            <a:ext cx="493219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"/>
              </a:rPr>
              <a:t>Crop Monitoring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91181" y="4777003"/>
            <a:ext cx="687558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526716"/>
                </a:solidFill>
                <a:latin typeface="Public Sans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54989" y="4818278"/>
            <a:ext cx="493219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"/>
              </a:rPr>
              <a:t>Enhance Productivity of Farm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91181" y="5973123"/>
            <a:ext cx="687558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526716"/>
                </a:solidFill>
                <a:latin typeface="Public Sans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54989" y="6014398"/>
            <a:ext cx="493219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"/>
              </a:rPr>
              <a:t>Plant phonemics and associated data analysis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91181" y="7169244"/>
            <a:ext cx="687558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526716"/>
                </a:solidFill>
                <a:latin typeface="Public Sans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54989" y="7210519"/>
            <a:ext cx="493219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ublic Sans"/>
              </a:rPr>
              <a:t>Plant Disease Detection</a:t>
            </a:r>
            <a:r>
              <a:rPr lang="en-US" sz="2500" u="none">
                <a:solidFill>
                  <a:srgbClr val="000000"/>
                </a:solidFill>
                <a:latin typeface="Public Sans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2799" y="1076325"/>
            <a:ext cx="7592331" cy="101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526716"/>
                </a:solidFill>
                <a:latin typeface="Public Sans"/>
              </a:rPr>
              <a:t>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22799" y="3725383"/>
            <a:ext cx="687558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526716"/>
                </a:solidFill>
                <a:latin typeface="Public Sans"/>
              </a:rPr>
              <a:t>01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86606" y="3755545"/>
            <a:ext cx="4032334" cy="962025"/>
            <a:chOff x="0" y="0"/>
            <a:chExt cx="5376445" cy="12827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5376445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526716"/>
                  </a:solidFill>
                  <a:latin typeface="Public Sans"/>
                </a:rPr>
                <a:t>Crop Prediction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7250"/>
              <a:ext cx="5376445" cy="425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Public Sans"/>
                </a:rPr>
                <a:t>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86606" y="4582633"/>
            <a:ext cx="605739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526716"/>
                </a:solidFill>
                <a:latin typeface="Public Sans"/>
              </a:rPr>
              <a:t>Disease Detection in Crops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86606" y="5443324"/>
            <a:ext cx="729804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526716"/>
                </a:solidFill>
                <a:latin typeface="Public Sans"/>
              </a:rPr>
              <a:t>Automated Irrigation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86606" y="6329414"/>
            <a:ext cx="6563262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526716"/>
                </a:solidFill>
                <a:latin typeface="Public Sans"/>
              </a:rPr>
              <a:t>Website for Farmers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6606" y="7186664"/>
            <a:ext cx="871452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526716"/>
                </a:solidFill>
                <a:latin typeface="Public Sans"/>
              </a:rPr>
              <a:t>Graphical Display of Sensors Readings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22799" y="4598508"/>
            <a:ext cx="687558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526716"/>
                </a:solidFill>
                <a:latin typeface="Public Sans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2799" y="5471899"/>
            <a:ext cx="687558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526716"/>
                </a:solidFill>
                <a:latin typeface="Public Sans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2799" y="6345289"/>
            <a:ext cx="687558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526716"/>
                </a:solidFill>
                <a:latin typeface="Public Sans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2799" y="7218414"/>
            <a:ext cx="687558" cy="51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526716"/>
                </a:solidFill>
                <a:latin typeface="Public Sans"/>
              </a:rPr>
              <a:t>05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 l="4080" r="4080"/>
          <a:stretch>
            <a:fillRect/>
          </a:stretch>
        </p:blipFill>
        <p:spPr>
          <a:xfrm>
            <a:off x="11989726" y="0"/>
            <a:ext cx="629827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4182"/>
          <a:stretch>
            <a:fillRect/>
          </a:stretch>
        </p:blipFill>
        <p:spPr>
          <a:xfrm>
            <a:off x="7659180" y="0"/>
            <a:ext cx="4044027" cy="479990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3085" y="258992"/>
            <a:ext cx="6226667" cy="3408133"/>
            <a:chOff x="0" y="0"/>
            <a:chExt cx="8302223" cy="4544177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8302223" cy="321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>
                  <a:solidFill>
                    <a:srgbClr val="526716"/>
                  </a:solidFill>
                  <a:latin typeface="Public Sans"/>
                </a:rPr>
                <a:t>Literature Survey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26627"/>
              <a:ext cx="8302223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215273" y="5391150"/>
            <a:ext cx="4044027" cy="4201795"/>
            <a:chOff x="0" y="0"/>
            <a:chExt cx="5392036" cy="56023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5392036" cy="299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>
                  <a:solidFill>
                    <a:srgbClr val="526716"/>
                  </a:solidFill>
                  <a:latin typeface="Public Sans Bold"/>
                </a:rPr>
                <a:t>Smart Irrigation System: IOSR Journal of Electronics and Communication</a:t>
              </a:r>
            </a:p>
            <a:p>
              <a:pPr>
                <a:lnSpc>
                  <a:spcPts val="2999"/>
                </a:lnSpc>
              </a:pPr>
              <a:r>
                <a:rPr lang="en-US" sz="2499">
                  <a:solidFill>
                    <a:srgbClr val="526716"/>
                  </a:solidFill>
                  <a:latin typeface="Public Sans Bold"/>
                </a:rPr>
                <a:t>Engineering</a:t>
              </a:r>
            </a:p>
            <a:p>
              <a:pPr>
                <a:lnSpc>
                  <a:spcPts val="3000"/>
                </a:lnSpc>
              </a:pPr>
              <a:endParaRPr lang="en-US" sz="2499">
                <a:solidFill>
                  <a:srgbClr val="526716"/>
                </a:solidFill>
                <a:latin typeface="Public San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536950"/>
              <a:ext cx="5392036" cy="2065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Water Conservation by automatically providing water to plants based on</a:t>
              </a:r>
            </a:p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needs.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59180" y="5391150"/>
            <a:ext cx="4044027" cy="4201795"/>
            <a:chOff x="0" y="0"/>
            <a:chExt cx="5392036" cy="56023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5392036" cy="299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>
                  <a:solidFill>
                    <a:srgbClr val="526716"/>
                  </a:solidFill>
                  <a:latin typeface="Public Sans Bold"/>
                </a:rPr>
                <a:t>Reliable Data Fusion of Hierarchical Wireless Sensor Networks with Asynchronous Measurement for</a:t>
              </a:r>
            </a:p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526716"/>
                  </a:solidFill>
                  <a:latin typeface="Public Sans Bold"/>
                </a:rPr>
                <a:t>Greenhouse Monitoring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536950"/>
              <a:ext cx="5392036" cy="2065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Public Sans"/>
                </a:rPr>
                <a:t>Data fusion problem of wireless sensor networks for the green house monitoring system.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10436" b="10436"/>
          <a:stretch>
            <a:fillRect/>
          </a:stretch>
        </p:blipFill>
        <p:spPr>
          <a:xfrm>
            <a:off x="13215273" y="0"/>
            <a:ext cx="4044027" cy="479990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834880" y="5418455"/>
            <a:ext cx="4044027" cy="3839845"/>
            <a:chOff x="0" y="0"/>
            <a:chExt cx="5392036" cy="511979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5392036" cy="199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>
                  <a:solidFill>
                    <a:srgbClr val="526716"/>
                  </a:solidFill>
                  <a:latin typeface="Public Sans Bold"/>
                </a:rPr>
                <a:t>Smart Irrigation with Field Protection and Crop Health Monitoring system using Autonomous Rover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533650"/>
              <a:ext cx="5392036" cy="2586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An autonomous rover that monitors the field and, a system for identification and classification of</a:t>
              </a:r>
            </a:p>
            <a:p>
              <a:pPr marL="0" lvl="0" indent="0"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Public Sans"/>
                </a:rPr>
                <a:t>affected plants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3560" y="258992"/>
            <a:ext cx="6226667" cy="3408133"/>
            <a:chOff x="0" y="0"/>
            <a:chExt cx="8302223" cy="4544177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8302223" cy="3217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>
                  <a:solidFill>
                    <a:srgbClr val="526716"/>
                  </a:solidFill>
                  <a:latin typeface="Public Sans"/>
                </a:rPr>
                <a:t>Literature Survey...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26627"/>
              <a:ext cx="8302223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5273" y="5391150"/>
            <a:ext cx="4044027" cy="4258945"/>
            <a:chOff x="0" y="0"/>
            <a:chExt cx="5392036" cy="567859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5392036" cy="2559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>
                  <a:solidFill>
                    <a:srgbClr val="526716"/>
                  </a:solidFill>
                  <a:latin typeface="Public Sans Bold"/>
                </a:rPr>
                <a:t>Special Issue of Second International Conference on Advancements in Research and Development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092450"/>
              <a:ext cx="5392036" cy="2586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A software application that provides suggestions to farmers when the hardware system</a:t>
              </a:r>
            </a:p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analyses the soil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59180" y="5391150"/>
            <a:ext cx="4044027" cy="3877945"/>
            <a:chOff x="0" y="0"/>
            <a:chExt cx="5392036" cy="5170593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5392036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>
                  <a:solidFill>
                    <a:srgbClr val="526716"/>
                  </a:solidFill>
                  <a:latin typeface="Public Sans Bold"/>
                </a:rPr>
                <a:t>Smart Farming Using Machine Learning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43050"/>
              <a:ext cx="5392036" cy="3627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ML-ASC</a:t>
              </a:r>
            </a:p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performance framework proposed in the study can transform the existing production systems into data-driven smart manufacturing</a:t>
              </a:r>
            </a:p>
            <a:p>
              <a:pPr marL="0" lvl="0" indent="0" algn="l">
                <a:lnSpc>
                  <a:spcPts val="3079"/>
                </a:lnSpc>
              </a:pPr>
              <a:r>
                <a:rPr lang="en-US" sz="2200">
                  <a:solidFill>
                    <a:srgbClr val="000000"/>
                  </a:solidFill>
                  <a:latin typeface="Public Sans"/>
                </a:rPr>
                <a:t>systems.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t="10436" b="10436"/>
          <a:stretch>
            <a:fillRect/>
          </a:stretch>
        </p:blipFill>
        <p:spPr>
          <a:xfrm>
            <a:off x="13215273" y="0"/>
            <a:ext cx="4044027" cy="479990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834880" y="5418455"/>
            <a:ext cx="4044027" cy="3077845"/>
            <a:chOff x="0" y="0"/>
            <a:chExt cx="5392036" cy="410379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5392036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>
                  <a:solidFill>
                    <a:srgbClr val="526716"/>
                  </a:solidFill>
                  <a:latin typeface="Public Sans Bold"/>
                </a:rPr>
                <a:t>Fruit Quantity and Ripeness Estimation Using a Robotic Vision System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038350"/>
              <a:ext cx="5392036" cy="2065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A system that locates, tracks, and estimates the ripeness and quantity of fruit in</a:t>
              </a:r>
            </a:p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ublic Sans"/>
                </a:rPr>
                <a:t>the field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31234" t="4503" r="17656" b="4503"/>
          <a:stretch>
            <a:fillRect/>
          </a:stretch>
        </p:blipFill>
        <p:spPr>
          <a:xfrm>
            <a:off x="7659180" y="0"/>
            <a:ext cx="4044027" cy="47999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42383" y="3099945"/>
            <a:ext cx="14403234" cy="408710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112505" y="298414"/>
            <a:ext cx="8062990" cy="2305721"/>
            <a:chOff x="0" y="0"/>
            <a:chExt cx="10750654" cy="3074295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10750654" cy="2067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26"/>
                </a:lnSpc>
              </a:pPr>
              <a:r>
                <a:rPr lang="en-US" sz="10105">
                  <a:solidFill>
                    <a:srgbClr val="526716"/>
                  </a:solidFill>
                  <a:latin typeface="Public Sans Bold"/>
                </a:rPr>
                <a:t>Architecture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93126"/>
              <a:ext cx="10750654" cy="481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2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502</Words>
  <Application>Microsoft Office PowerPoint</Application>
  <PresentationFormat>Custom</PresentationFormat>
  <Paragraphs>160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Open Sauce SemiBold</vt:lpstr>
      <vt:lpstr>Open Sauce Light</vt:lpstr>
      <vt:lpstr>Public Sans</vt:lpstr>
      <vt:lpstr>Arial</vt:lpstr>
      <vt:lpstr>Public Sans Bold</vt:lpstr>
      <vt:lpstr>TT Norms Bold</vt:lpstr>
      <vt:lpstr>Calibri</vt:lpstr>
      <vt:lpstr>Open Sauce SemiBold Bold</vt:lpstr>
      <vt:lpstr>TT Norms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Beige Simple Structured Lines Food and Beverage Brand Guidelines Presentation</dc:title>
  <cp:lastModifiedBy>tarunvir singh</cp:lastModifiedBy>
  <cp:revision>3</cp:revision>
  <dcterms:created xsi:type="dcterms:W3CDTF">2006-08-16T00:00:00Z</dcterms:created>
  <dcterms:modified xsi:type="dcterms:W3CDTF">2022-12-18T18:14:04Z</dcterms:modified>
  <dc:identifier>DAFMUdIpgzE</dc:identifier>
</cp:coreProperties>
</file>